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4" r:id="rId6"/>
    <p:sldId id="266" r:id="rId7"/>
    <p:sldId id="265" r:id="rId8"/>
    <p:sldId id="268" r:id="rId9"/>
    <p:sldId id="267" r:id="rId10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D2E7C3"/>
    <a:srgbClr val="750806"/>
    <a:srgbClr val="A63406"/>
    <a:srgbClr val="008AA0"/>
    <a:srgbClr val="D14100"/>
    <a:srgbClr val="B97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2"/>
    <p:restoredTop sz="94709"/>
  </p:normalViewPr>
  <p:slideViewPr>
    <p:cSldViewPr snapToGrid="0" snapToObjects="1">
      <p:cViewPr varScale="1">
        <p:scale>
          <a:sx n="64" d="100"/>
          <a:sy n="64" d="100"/>
        </p:scale>
        <p:origin x="17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AA819-6C8B-EB49-A776-7F8EB40FD3DB}" type="datetimeFigureOut">
              <a:rPr lang="es-CR" smtClean="0"/>
              <a:t>8/4/2022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2D2CD-B65C-5E4B-B541-E0532403FB7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6970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2D2CD-B65C-5E4B-B541-E0532403FB7F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43501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2D2CD-B65C-5E4B-B541-E0532403FB7F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6463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2D2CD-B65C-5E4B-B541-E0532403FB7F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55364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2D2CD-B65C-5E4B-B541-E0532403FB7F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08965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2D2CD-B65C-5E4B-B541-E0532403FB7F}" type="slidenum">
              <a:rPr lang="es-CR" smtClean="0"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58523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2D2CD-B65C-5E4B-B541-E0532403FB7F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59751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2D2CD-B65C-5E4B-B541-E0532403FB7F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32612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2D2CD-B65C-5E4B-B541-E0532403FB7F}" type="slidenum">
              <a:rPr lang="es-CR" smtClean="0"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20243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2D2CD-B65C-5E4B-B541-E0532403FB7F}" type="slidenum">
              <a:rPr lang="es-CR" smtClean="0"/>
              <a:t>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9976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E42E-F968-0C4E-AFB5-831C1FF09A09}" type="datetimeFigureOut">
              <a:rPr lang="es-CR" smtClean="0"/>
              <a:t>8/4/2022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1673-1409-3542-8798-EBA4F6E63C2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2032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E42E-F968-0C4E-AFB5-831C1FF09A09}" type="datetimeFigureOut">
              <a:rPr lang="es-CR" smtClean="0"/>
              <a:t>8/4/2022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1673-1409-3542-8798-EBA4F6E63C2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6121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E42E-F968-0C4E-AFB5-831C1FF09A09}" type="datetimeFigureOut">
              <a:rPr lang="es-CR" smtClean="0"/>
              <a:t>8/4/2022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1673-1409-3542-8798-EBA4F6E63C2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277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E42E-F968-0C4E-AFB5-831C1FF09A09}" type="datetimeFigureOut">
              <a:rPr lang="es-CR" smtClean="0"/>
              <a:t>8/4/2022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1673-1409-3542-8798-EBA4F6E63C2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0934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E42E-F968-0C4E-AFB5-831C1FF09A09}" type="datetimeFigureOut">
              <a:rPr lang="es-CR" smtClean="0"/>
              <a:t>8/4/2022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1673-1409-3542-8798-EBA4F6E63C2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932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E42E-F968-0C4E-AFB5-831C1FF09A09}" type="datetimeFigureOut">
              <a:rPr lang="es-CR" smtClean="0"/>
              <a:t>8/4/2022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1673-1409-3542-8798-EBA4F6E63C2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2268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E42E-F968-0C4E-AFB5-831C1FF09A09}" type="datetimeFigureOut">
              <a:rPr lang="es-CR" smtClean="0"/>
              <a:t>8/4/2022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1673-1409-3542-8798-EBA4F6E63C2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882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E42E-F968-0C4E-AFB5-831C1FF09A09}" type="datetimeFigureOut">
              <a:rPr lang="es-CR" smtClean="0"/>
              <a:t>8/4/2022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1673-1409-3542-8798-EBA4F6E63C2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3177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E42E-F968-0C4E-AFB5-831C1FF09A09}" type="datetimeFigureOut">
              <a:rPr lang="es-CR" smtClean="0"/>
              <a:t>8/4/2022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1673-1409-3542-8798-EBA4F6E63C2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7046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E42E-F968-0C4E-AFB5-831C1FF09A09}" type="datetimeFigureOut">
              <a:rPr lang="es-CR" smtClean="0"/>
              <a:t>8/4/2022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1673-1409-3542-8798-EBA4F6E63C2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2876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E42E-F968-0C4E-AFB5-831C1FF09A09}" type="datetimeFigureOut">
              <a:rPr lang="es-CR" smtClean="0"/>
              <a:t>8/4/2022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1673-1409-3542-8798-EBA4F6E63C2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2762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9E42E-F968-0C4E-AFB5-831C1FF09A09}" type="datetimeFigureOut">
              <a:rPr lang="es-CR" smtClean="0"/>
              <a:t>8/4/2022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91673-1409-3542-8798-EBA4F6E63C2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087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E7A749A-C5C0-7441-ADDB-67D0F6B9E601}"/>
              </a:ext>
            </a:extLst>
          </p:cNvPr>
          <p:cNvSpPr/>
          <p:nvPr/>
        </p:nvSpPr>
        <p:spPr>
          <a:xfrm>
            <a:off x="-44669" y="-105036"/>
            <a:ext cx="9233337" cy="70839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75D70D0-9E7E-2046-AF5F-E8769C074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483" y="0"/>
            <a:ext cx="2227846" cy="202531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4A18E5F-2311-488D-9E5A-A8FBCCC1A7C9}"/>
              </a:ext>
            </a:extLst>
          </p:cNvPr>
          <p:cNvSpPr/>
          <p:nvPr/>
        </p:nvSpPr>
        <p:spPr>
          <a:xfrm>
            <a:off x="685806" y="2071913"/>
            <a:ext cx="7570954" cy="18029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latin typeface="Amasis MT Pro" panose="020B0604020202020204" pitchFamily="18" charset="0"/>
              </a:rPr>
              <a:t>Proveeduría Institucional.</a:t>
            </a:r>
          </a:p>
          <a:p>
            <a:pPr algn="ctr"/>
            <a:r>
              <a:rPr lang="es-CR" dirty="0">
                <a:latin typeface="Amasis MT Pro" panose="020B0604020202020204" pitchFamily="18" charset="0"/>
              </a:rPr>
              <a:t>Cápsula Informativa Marzo.</a:t>
            </a:r>
          </a:p>
          <a:p>
            <a:pPr algn="ctr"/>
            <a:r>
              <a:rPr lang="es-CR" dirty="0">
                <a:latin typeface="Amasis MT Pro" panose="020B0604020202020204" pitchFamily="18" charset="0"/>
              </a:rPr>
              <a:t> </a:t>
            </a:r>
            <a:r>
              <a:rPr lang="es-CR" dirty="0">
                <a:solidFill>
                  <a:schemeClr val="bg1"/>
                </a:solidFill>
                <a:latin typeface="Amasis MT Pro" panose="020B0604020202020204" pitchFamily="18" charset="0"/>
              </a:rPr>
              <a:t>Nueva “</a:t>
            </a:r>
            <a:r>
              <a:rPr lang="es-CR" dirty="0">
                <a:latin typeface="Amasis MT Pro" panose="020B0604020202020204" pitchFamily="18" charset="0"/>
              </a:rPr>
              <a:t>Ley General de Contratación Pública” </a:t>
            </a:r>
            <a:r>
              <a:rPr lang="es-CR" dirty="0" err="1">
                <a:solidFill>
                  <a:schemeClr val="bg1"/>
                </a:solidFill>
                <a:latin typeface="Amasis MT Pro" panose="020B0604020202020204" pitchFamily="18" charset="0"/>
              </a:rPr>
              <a:t>N°</a:t>
            </a:r>
            <a:r>
              <a:rPr lang="es-CR" dirty="0">
                <a:solidFill>
                  <a:schemeClr val="bg1"/>
                </a:solidFill>
                <a:latin typeface="Amasis MT Pro" panose="020B0604020202020204" pitchFamily="18" charset="0"/>
              </a:rPr>
              <a:t>  9986 </a:t>
            </a:r>
          </a:p>
          <a:p>
            <a:pPr algn="ctr"/>
            <a:r>
              <a:rPr lang="es-CR" dirty="0">
                <a:solidFill>
                  <a:schemeClr val="bg1"/>
                </a:solidFill>
                <a:latin typeface="Amasis MT Pro" panose="020B0604020202020204" pitchFamily="18" charset="0"/>
              </a:rPr>
              <a:t>del 27 de mayo 2021</a:t>
            </a:r>
          </a:p>
          <a:p>
            <a:pPr algn="ctr"/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60742D-0695-4BF7-A1D8-B859CF811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603" y="3698632"/>
            <a:ext cx="4839346" cy="271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FC52857-524A-6744-B2D3-7953F5164751}"/>
              </a:ext>
            </a:extLst>
          </p:cNvPr>
          <p:cNvSpPr/>
          <p:nvPr/>
        </p:nvSpPr>
        <p:spPr>
          <a:xfrm>
            <a:off x="-44669" y="-112986"/>
            <a:ext cx="9233337" cy="7083972"/>
          </a:xfrm>
          <a:prstGeom prst="rect">
            <a:avLst/>
          </a:prstGeom>
          <a:solidFill>
            <a:srgbClr val="008A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7" name="Imagen 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584B03F-684C-0D47-9A3E-AF9740D5DE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225669" y="681037"/>
            <a:ext cx="8247827" cy="47240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2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7F5260-1B62-4298-A6B3-909FE5AB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>
                <a:solidFill>
                  <a:schemeClr val="bg1"/>
                </a:solidFill>
              </a:rPr>
              <a:t>Art. 8- Principios generales 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C2D78-64D6-4F9B-8960-E3FF7E743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981" y="1822450"/>
            <a:ext cx="8515350" cy="435133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4350" indent="-514350" algn="just">
              <a:buAutoNum type="alphaLcParenR"/>
            </a:pPr>
            <a:r>
              <a:rPr lang="es-CU" b="0" i="0" dirty="0">
                <a:solidFill>
                  <a:srgbClr val="000000"/>
                </a:solidFill>
                <a:effectLst/>
                <a:latin typeface="Verdana!important"/>
              </a:rPr>
              <a:t>Principio de integridad: la conducta de todos los sujetos que intervengan en la actividad de contratación en la que medien fondos públicos se ajustará al cumplimiento de las normas y los valores éticos, entre ellos, la honestidad, la buena fe, la responsabilidad y el respeto, prevaleciendo en todo momento el interés público.</a:t>
            </a:r>
          </a:p>
          <a:p>
            <a:pPr marL="0" indent="0" algn="ctr">
              <a:buNone/>
            </a:pPr>
            <a:endParaRPr lang="es-CR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390DE6A-7141-48A3-92E3-C33860D5A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235" y="4536170"/>
            <a:ext cx="2905530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5916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FC52857-524A-6744-B2D3-7953F5164751}"/>
              </a:ext>
            </a:extLst>
          </p:cNvPr>
          <p:cNvSpPr/>
          <p:nvPr/>
        </p:nvSpPr>
        <p:spPr>
          <a:xfrm>
            <a:off x="-44669" y="-112986"/>
            <a:ext cx="9233337" cy="7083972"/>
          </a:xfrm>
          <a:prstGeom prst="rect">
            <a:avLst/>
          </a:prstGeom>
          <a:solidFill>
            <a:srgbClr val="008A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7" name="Imagen 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584B03F-684C-0D47-9A3E-AF9740D5DE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225669" y="681037"/>
            <a:ext cx="8247827" cy="47240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2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7F5260-1B62-4298-A6B3-909FE5AB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>
                <a:solidFill>
                  <a:schemeClr val="bg1"/>
                </a:solidFill>
              </a:rPr>
              <a:t>Art. 8- Principios generales 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C2D78-64D6-4F9B-8960-E3FF7E743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357944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U" b="0" i="0" dirty="0">
                <a:solidFill>
                  <a:srgbClr val="000000"/>
                </a:solidFill>
                <a:effectLst/>
                <a:latin typeface="Verdana!important"/>
              </a:rPr>
              <a:t>b) Principio de valor por el dinero: toda contratación pública debe estar orientada a maximizar el valor de los recursos públicos que se invierten y a promover la actuación bajo el enfoque de gestión por resultados en las contrataciones, de tal forma que se realicen en forma oportuna y bajo las mejores condiciones de precio y calidad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15234677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FC52857-524A-6744-B2D3-7953F5164751}"/>
              </a:ext>
            </a:extLst>
          </p:cNvPr>
          <p:cNvSpPr/>
          <p:nvPr/>
        </p:nvSpPr>
        <p:spPr>
          <a:xfrm>
            <a:off x="-44669" y="-112986"/>
            <a:ext cx="9233337" cy="7083972"/>
          </a:xfrm>
          <a:prstGeom prst="rect">
            <a:avLst/>
          </a:prstGeom>
          <a:solidFill>
            <a:srgbClr val="008A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7" name="Imagen 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584B03F-684C-0D47-9A3E-AF9740D5DE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267523" y="-114053"/>
            <a:ext cx="8247827" cy="47240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2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7F5260-1B62-4298-A6B3-909FE5AB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>
                <a:solidFill>
                  <a:schemeClr val="bg1"/>
                </a:solidFill>
              </a:rPr>
              <a:t>Art. 8- Principios generales 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C2D78-64D6-4F9B-8960-E3FF7E743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013" y="1822425"/>
            <a:ext cx="7886699" cy="424541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U" b="0" i="0" dirty="0">
                <a:solidFill>
                  <a:srgbClr val="000000"/>
                </a:solidFill>
                <a:effectLst/>
                <a:latin typeface="Verdana!important"/>
              </a:rPr>
              <a:t>c) Principio de transparencia: todos los actos que se emitan con ocasión de la actividad de contratación pública deben ser accesibles de manera libre e igualitaria por parte de los intervinientes y de cualquier persona interesada. La información que se ponga a disposición debe ser cierta, precisa, oportuna, clara y consistente.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70357730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FC52857-524A-6744-B2D3-7953F5164751}"/>
              </a:ext>
            </a:extLst>
          </p:cNvPr>
          <p:cNvSpPr/>
          <p:nvPr/>
        </p:nvSpPr>
        <p:spPr>
          <a:xfrm>
            <a:off x="38482" y="0"/>
            <a:ext cx="9233337" cy="7083972"/>
          </a:xfrm>
          <a:prstGeom prst="rect">
            <a:avLst/>
          </a:prstGeom>
          <a:solidFill>
            <a:srgbClr val="008A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7" name="Imagen 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584B03F-684C-0D47-9A3E-AF9740D5DE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1028816" y="621098"/>
            <a:ext cx="8247827" cy="47240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2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7F5260-1B62-4298-A6B3-909FE5AB1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379" y="-153475"/>
            <a:ext cx="7886700" cy="1325563"/>
          </a:xfrm>
        </p:spPr>
        <p:txBody>
          <a:bodyPr/>
          <a:lstStyle/>
          <a:p>
            <a:pPr algn="ctr"/>
            <a:r>
              <a:rPr lang="es-CR" b="1" dirty="0">
                <a:solidFill>
                  <a:schemeClr val="bg1"/>
                </a:solidFill>
              </a:rPr>
              <a:t>Art. 8- Principios generales 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C2D78-64D6-4F9B-8960-E3FF7E743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558" y="1739438"/>
            <a:ext cx="8115184" cy="2233149"/>
          </a:xfrm>
          <a:solidFill>
            <a:srgbClr val="FFCC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U" b="0" i="0" dirty="0">
                <a:solidFill>
                  <a:srgbClr val="000000"/>
                </a:solidFill>
                <a:effectLst/>
                <a:latin typeface="Verdana!important"/>
              </a:rPr>
              <a:t>d) Principio de sostenibilidad social y ambiental: las acciones que se realicen en los procedimientos de contratación pública obedecerán, en la medida en que resulte posible, a criterios que permitan la protección medioambiental, social y el desarrollo humano.</a:t>
            </a:r>
            <a:endParaRPr lang="es-CR" dirty="0"/>
          </a:p>
        </p:txBody>
      </p:sp>
      <p:pic>
        <p:nvPicPr>
          <p:cNvPr id="8" name="Imagen 7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826DAEF3-9224-4378-BBF3-F84968967A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-19906" y="1051594"/>
            <a:ext cx="8247827" cy="47240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2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6366CE-A47E-48AD-B6CB-3C4C571C0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848" y="4381459"/>
            <a:ext cx="1533739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8465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FC52857-524A-6744-B2D3-7953F5164751}"/>
              </a:ext>
            </a:extLst>
          </p:cNvPr>
          <p:cNvSpPr/>
          <p:nvPr/>
        </p:nvSpPr>
        <p:spPr>
          <a:xfrm>
            <a:off x="-44669" y="-112986"/>
            <a:ext cx="9233337" cy="7083972"/>
          </a:xfrm>
          <a:prstGeom prst="rect">
            <a:avLst/>
          </a:prstGeom>
          <a:solidFill>
            <a:srgbClr val="008A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7" name="Imagen 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584B03F-684C-0D47-9A3E-AF9740D5DE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225669" y="681037"/>
            <a:ext cx="8247827" cy="47240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2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7F5260-1B62-4298-A6B3-909FE5AB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>
                <a:solidFill>
                  <a:schemeClr val="bg1"/>
                </a:solidFill>
              </a:rPr>
              <a:t>Art. 8- Principios generales 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C2D78-64D6-4F9B-8960-E3FF7E743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981" y="1822450"/>
            <a:ext cx="851535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U" dirty="0"/>
              <a:t>e) Principios de eficacia y eficiencia: el uso de los fondos y bienes públicos y la conducta de todos los sujetos que intervienen en la actividad de compras públicas deben responder al cumplimiento de los fines, las metas y los objetivos institucionales y a la satisfacción del interés público. En todas las etapas del procedimiento de compra prevalecerá el contenido sobre la forma y se favorecerá la conservación de los actos. Los defectos subsanables y los incumplimientos intrascendentes no descalificarán la oferta que los contenga.</a:t>
            </a:r>
          </a:p>
          <a:p>
            <a:pPr marL="0" indent="0" algn="ctr">
              <a:buNone/>
            </a:pPr>
            <a:endParaRPr lang="es-CU" dirty="0"/>
          </a:p>
          <a:p>
            <a:pPr marL="0" indent="0" algn="ctr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23030597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FC52857-524A-6744-B2D3-7953F5164751}"/>
              </a:ext>
            </a:extLst>
          </p:cNvPr>
          <p:cNvSpPr/>
          <p:nvPr/>
        </p:nvSpPr>
        <p:spPr>
          <a:xfrm>
            <a:off x="-44669" y="-112986"/>
            <a:ext cx="9233337" cy="7083972"/>
          </a:xfrm>
          <a:prstGeom prst="rect">
            <a:avLst/>
          </a:prstGeom>
          <a:solidFill>
            <a:srgbClr val="008A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7" name="Imagen 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584B03F-684C-0D47-9A3E-AF9740D5DE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225669" y="681037"/>
            <a:ext cx="8247827" cy="47240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2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7F5260-1B62-4298-A6B3-909FE5AB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>
                <a:solidFill>
                  <a:schemeClr val="bg1"/>
                </a:solidFill>
              </a:rPr>
              <a:t>Art. 8- Principios generales 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C2D78-64D6-4F9B-8960-E3FF7E743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981" y="1822450"/>
            <a:ext cx="851535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U" dirty="0"/>
              <a:t>f) Principio de igualdad y libre concurrencia: en los procedimientos de contratación pública se dará un trato igualitario a todos los oferentes, se procurará la más amplia competencia y se invitará a potenciales oferentes idóneos. No se podrán establecer restricciones injustificadas a la libre participación</a:t>
            </a:r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467A84-CB8C-4622-8BF2-C0C22CA55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244" y="4306015"/>
            <a:ext cx="3166959" cy="17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8461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FC52857-524A-6744-B2D3-7953F5164751}"/>
              </a:ext>
            </a:extLst>
          </p:cNvPr>
          <p:cNvSpPr/>
          <p:nvPr/>
        </p:nvSpPr>
        <p:spPr>
          <a:xfrm>
            <a:off x="-44669" y="-112986"/>
            <a:ext cx="9233337" cy="7083972"/>
          </a:xfrm>
          <a:prstGeom prst="rect">
            <a:avLst/>
          </a:prstGeom>
          <a:solidFill>
            <a:srgbClr val="008A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7" name="Imagen 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584B03F-684C-0D47-9A3E-AF9740D5DE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225669" y="681037"/>
            <a:ext cx="8247827" cy="47240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2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7F5260-1B62-4298-A6B3-909FE5AB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>
                <a:solidFill>
                  <a:schemeClr val="bg1"/>
                </a:solidFill>
              </a:rPr>
              <a:t>Art. 8- Principios generales 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C2D78-64D6-4F9B-8960-E3FF7E743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981" y="1822450"/>
            <a:ext cx="8515350" cy="467042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U" dirty="0"/>
              <a:t>g) Principio de la vigencia tecnológica: el objeto de la contratación debe reunir exigencias de calidad y actualización tecnológica que obedezcan a avances científicos contemporáneos, de conformidad con las necesidades y posibilidades de la entidad contratante.</a:t>
            </a:r>
          </a:p>
          <a:p>
            <a:pPr marL="0" indent="0" algn="just">
              <a:buNone/>
            </a:pPr>
            <a:endParaRPr lang="es-CU" dirty="0"/>
          </a:p>
          <a:p>
            <a:pPr marL="0" indent="0" algn="just">
              <a:buNone/>
            </a:pPr>
            <a:r>
              <a:rPr lang="es-CU" b="0" i="0" dirty="0">
                <a:solidFill>
                  <a:srgbClr val="000000"/>
                </a:solidFill>
                <a:effectLst/>
                <a:latin typeface="Verdana!important"/>
              </a:rPr>
              <a:t>h) Principio de mutabilidad del contrato: según lo permita el ordenamiento jurídico, la Administración tendrá las prerrogativas y los poderes para hacer los cambios contractuales que considere necesarios, siempre y cuando estos respondan a la protección o el alcance del interés público perseguido.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83487522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FC52857-524A-6744-B2D3-7953F5164751}"/>
              </a:ext>
            </a:extLst>
          </p:cNvPr>
          <p:cNvSpPr/>
          <p:nvPr/>
        </p:nvSpPr>
        <p:spPr>
          <a:xfrm>
            <a:off x="-44669" y="-112986"/>
            <a:ext cx="9233337" cy="7083972"/>
          </a:xfrm>
          <a:prstGeom prst="rect">
            <a:avLst/>
          </a:prstGeom>
          <a:solidFill>
            <a:srgbClr val="008A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7" name="Imagen 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584B03F-684C-0D47-9A3E-AF9740D5DE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225669" y="681037"/>
            <a:ext cx="8247827" cy="47240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2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7F5260-1B62-4298-A6B3-909FE5AB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>
                <a:solidFill>
                  <a:schemeClr val="bg1"/>
                </a:solidFill>
              </a:rPr>
              <a:t>Art. 8- Principios generales 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C2D78-64D6-4F9B-8960-E3FF7E743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981" y="1822450"/>
            <a:ext cx="851535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U" dirty="0"/>
              <a:t>i) Principio de intangibilidad patrimonial: la Administración está obligada a observar el equilibrio financiero del contrato y evitar, para ambas partes, una afectación patrimonial, por lo que la Administración podrá hacer un ajuste en los términos económicos del contrato cuando la causa no sea atribuible al contratista, o bien, medien causas de caso fortuito o de fuerza mayor, de conformidad con lo regulado en esta ley.</a:t>
            </a:r>
          </a:p>
          <a:p>
            <a:pPr marL="0" indent="0" algn="just">
              <a:buNone/>
            </a:pPr>
            <a:endParaRPr lang="es-CU" dirty="0"/>
          </a:p>
          <a:p>
            <a:pPr marL="0" indent="0" algn="ctr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6227262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605</Words>
  <Application>Microsoft Office PowerPoint</Application>
  <PresentationFormat>Carta (216 x 279 mm)</PresentationFormat>
  <Paragraphs>31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Amasis MT Pro</vt:lpstr>
      <vt:lpstr>Arial</vt:lpstr>
      <vt:lpstr>Calibri</vt:lpstr>
      <vt:lpstr>Calibri Light</vt:lpstr>
      <vt:lpstr>Verdana!important</vt:lpstr>
      <vt:lpstr>Tema de Office</vt:lpstr>
      <vt:lpstr>Presentación de PowerPoint</vt:lpstr>
      <vt:lpstr>Art. 8- Principios generales :</vt:lpstr>
      <vt:lpstr>Art. 8- Principios generales :</vt:lpstr>
      <vt:lpstr>Art. 8- Principios generales :</vt:lpstr>
      <vt:lpstr>Art. 8- Principios generales :</vt:lpstr>
      <vt:lpstr>Art. 8- Principios generales :</vt:lpstr>
      <vt:lpstr>Art. 8- Principios generales :</vt:lpstr>
      <vt:lpstr>Art. 8- Principios generales :</vt:lpstr>
      <vt:lpstr>Art. 8- Principios generales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Mariela Rodríguez Guillén</dc:creator>
  <cp:lastModifiedBy>Natalia Obregón Alemán</cp:lastModifiedBy>
  <cp:revision>32</cp:revision>
  <dcterms:created xsi:type="dcterms:W3CDTF">2021-01-18T20:49:03Z</dcterms:created>
  <dcterms:modified xsi:type="dcterms:W3CDTF">2022-04-08T21:38:40Z</dcterms:modified>
</cp:coreProperties>
</file>